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Bold" panose="020B0806030504020204" charset="0"/>
      <p:regular r:id="rId22"/>
    </p:embeddedFont>
    <p:embeddedFont>
      <p:font typeface="Public Sans 1" panose="020B0604020202020204" charset="0"/>
      <p:regular r:id="rId23"/>
    </p:embeddedFont>
    <p:embeddedFont>
      <p:font typeface="Public Sans 1 Bold" panose="020B0604020202020204" charset="0"/>
      <p:regular r:id="rId24"/>
    </p:embeddedFont>
    <p:embeddedFont>
      <p:font typeface="Public Sans 1 Italics" panose="020B0604020202020204" charset="0"/>
      <p:regular r:id="rId25"/>
    </p:embeddedFont>
    <p:embeddedFont>
      <p:font typeface="Public Sans 2" panose="020B0604020202020204" charset="0"/>
      <p:regular r:id="rId26"/>
    </p:embeddedFont>
    <p:embeddedFont>
      <p:font typeface="Public Sans 2 Bold" panose="020B0604020202020204" charset="0"/>
      <p:regular r:id="rId27"/>
    </p:embeddedFont>
    <p:embeddedFont>
      <p:font typeface="Public Sans Thin" panose="020B0604020202020204" charset="0"/>
      <p:regular r:id="rId28"/>
    </p:embeddedFont>
    <p:embeddedFont>
      <p:font typeface="Public Sans Thin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030D27-A871-4608-A7FD-FDE709026AFD}" v="3" dt="2023-08-19T18:58:17.4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5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ua Ahenkorah" userId="b634e2424551d8a0" providerId="LiveId" clId="{FE030D27-A871-4608-A7FD-FDE709026AFD}"/>
    <pc:docChg chg="modSld">
      <pc:chgData name="Akua Ahenkorah" userId="b634e2424551d8a0" providerId="LiveId" clId="{FE030D27-A871-4608-A7FD-FDE709026AFD}" dt="2023-08-19T18:58:20.391" v="12" actId="1076"/>
      <pc:docMkLst>
        <pc:docMk/>
      </pc:docMkLst>
      <pc:sldChg chg="addSp modSp mod">
        <pc:chgData name="Akua Ahenkorah" userId="b634e2424551d8a0" providerId="LiveId" clId="{FE030D27-A871-4608-A7FD-FDE709026AFD}" dt="2023-08-19T18:57:55.381" v="8" actId="1076"/>
        <pc:sldMkLst>
          <pc:docMk/>
          <pc:sldMk cId="0" sldId="256"/>
        </pc:sldMkLst>
        <pc:grpChg chg="mod">
          <ac:chgData name="Akua Ahenkorah" userId="b634e2424551d8a0" providerId="LiveId" clId="{FE030D27-A871-4608-A7FD-FDE709026AFD}" dt="2023-08-19T18:48:09.641" v="3" actId="1076"/>
          <ac:grpSpMkLst>
            <pc:docMk/>
            <pc:sldMk cId="0" sldId="256"/>
            <ac:grpSpMk id="4" creationId="{00000000-0000-0000-0000-000000000000}"/>
          </ac:grpSpMkLst>
        </pc:grpChg>
        <pc:picChg chg="add mod">
          <ac:chgData name="Akua Ahenkorah" userId="b634e2424551d8a0" providerId="LiveId" clId="{FE030D27-A871-4608-A7FD-FDE709026AFD}" dt="2023-08-19T18:57:55.381" v="8" actId="1076"/>
          <ac:picMkLst>
            <pc:docMk/>
            <pc:sldMk cId="0" sldId="256"/>
            <ac:picMk id="13" creationId="{6B032459-604B-D2BD-E041-62CD441767FC}"/>
          </ac:picMkLst>
        </pc:picChg>
      </pc:sldChg>
      <pc:sldChg chg="modSp mod">
        <pc:chgData name="Akua Ahenkorah" userId="b634e2424551d8a0" providerId="LiveId" clId="{FE030D27-A871-4608-A7FD-FDE709026AFD}" dt="2023-08-19T18:48:25.386" v="4" actId="1076"/>
        <pc:sldMkLst>
          <pc:docMk/>
          <pc:sldMk cId="0" sldId="259"/>
        </pc:sldMkLst>
        <pc:grpChg chg="mod">
          <ac:chgData name="Akua Ahenkorah" userId="b634e2424551d8a0" providerId="LiveId" clId="{FE030D27-A871-4608-A7FD-FDE709026AFD}" dt="2023-08-19T18:48:25.386" v="4" actId="1076"/>
          <ac:grpSpMkLst>
            <pc:docMk/>
            <pc:sldMk cId="0" sldId="259"/>
            <ac:grpSpMk id="4" creationId="{00000000-0000-0000-0000-000000000000}"/>
          </ac:grpSpMkLst>
        </pc:grpChg>
      </pc:sldChg>
      <pc:sldChg chg="modNotesTx">
        <pc:chgData name="Akua Ahenkorah" userId="b634e2424551d8a0" providerId="LiveId" clId="{FE030D27-A871-4608-A7FD-FDE709026AFD}" dt="2023-08-19T18:52:11.919" v="5"/>
        <pc:sldMkLst>
          <pc:docMk/>
          <pc:sldMk cId="0" sldId="262"/>
        </pc:sldMkLst>
      </pc:sldChg>
      <pc:sldChg chg="modSp mod">
        <pc:chgData name="Akua Ahenkorah" userId="b634e2424551d8a0" providerId="LiveId" clId="{FE030D27-A871-4608-A7FD-FDE709026AFD}" dt="2023-08-19T18:47:42.260" v="2" actId="1076"/>
        <pc:sldMkLst>
          <pc:docMk/>
          <pc:sldMk cId="0" sldId="263"/>
        </pc:sldMkLst>
        <pc:grpChg chg="mod">
          <ac:chgData name="Akua Ahenkorah" userId="b634e2424551d8a0" providerId="LiveId" clId="{FE030D27-A871-4608-A7FD-FDE709026AFD}" dt="2023-08-19T18:47:42.260" v="2" actId="1076"/>
          <ac:grpSpMkLst>
            <pc:docMk/>
            <pc:sldMk cId="0" sldId="263"/>
            <ac:grpSpMk id="4" creationId="{00000000-0000-0000-0000-000000000000}"/>
          </ac:grpSpMkLst>
        </pc:grpChg>
      </pc:sldChg>
      <pc:sldChg chg="addSp modSp mod">
        <pc:chgData name="Akua Ahenkorah" userId="b634e2424551d8a0" providerId="LiveId" clId="{FE030D27-A871-4608-A7FD-FDE709026AFD}" dt="2023-08-19T18:58:20.391" v="12" actId="1076"/>
        <pc:sldMkLst>
          <pc:docMk/>
          <pc:sldMk cId="0" sldId="264"/>
        </pc:sldMkLst>
        <pc:picChg chg="add mod">
          <ac:chgData name="Akua Ahenkorah" userId="b634e2424551d8a0" providerId="LiveId" clId="{FE030D27-A871-4608-A7FD-FDE709026AFD}" dt="2023-08-19T18:58:20.391" v="12" actId="1076"/>
          <ac:picMkLst>
            <pc:docMk/>
            <pc:sldMk cId="0" sldId="264"/>
            <ac:picMk id="8" creationId="{668CBCFE-12F7-9BFF-BA2C-F61C142B9EE9}"/>
          </ac:picMkLst>
        </pc:picChg>
      </pc:sldChg>
      <pc:sldChg chg="addSp modSp mod">
        <pc:chgData name="Akua Ahenkorah" userId="b634e2424551d8a0" providerId="LiveId" clId="{FE030D27-A871-4608-A7FD-FDE709026AFD}" dt="2023-08-19T18:58:13.078" v="10" actId="1076"/>
        <pc:sldMkLst>
          <pc:docMk/>
          <pc:sldMk cId="0" sldId="266"/>
        </pc:sldMkLst>
        <pc:picChg chg="add mod">
          <ac:chgData name="Akua Ahenkorah" userId="b634e2424551d8a0" providerId="LiveId" clId="{FE030D27-A871-4608-A7FD-FDE709026AFD}" dt="2023-08-19T18:58:13.078" v="10" actId="1076"/>
          <ac:picMkLst>
            <pc:docMk/>
            <pc:sldMk cId="0" sldId="266"/>
            <ac:picMk id="7" creationId="{3A1BDCBD-2827-D71D-A3F0-84C3A0011D71}"/>
          </ac:picMkLst>
        </pc:picChg>
      </pc:sldChg>
    </pc:docChg>
  </pc:docChgLst>
</pc:chgInfo>
</file>

<file path=ppt/media/image1.jpe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573BD-7363-4B8B-96DD-AA099A3029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DF0A2-5AB9-41CE-929E-28640218E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6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https://powerbi.microsoft.com/en-us/downloads/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3DF0A2-5AB9-41CE-929E-28640218EB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69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512204" y="0"/>
            <a:ext cx="12372064" cy="10639975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l="-14872" r="-1487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651704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5067048" y="9219360"/>
            <a:ext cx="316005" cy="316005"/>
          </a:xfrm>
          <a:custGeom>
            <a:avLst/>
            <a:gdLst/>
            <a:ahLst/>
            <a:cxnLst/>
            <a:rect l="l" t="t" r="r" b="b"/>
            <a:pathLst>
              <a:path w="316005" h="316005">
                <a:moveTo>
                  <a:pt x="0" y="0"/>
                </a:moveTo>
                <a:lnTo>
                  <a:pt x="316005" y="0"/>
                </a:lnTo>
                <a:lnTo>
                  <a:pt x="316005" y="316005"/>
                </a:lnTo>
                <a:lnTo>
                  <a:pt x="0" y="3160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067048" y="9653220"/>
            <a:ext cx="316005" cy="316005"/>
          </a:xfrm>
          <a:custGeom>
            <a:avLst/>
            <a:gdLst/>
            <a:ahLst/>
            <a:cxnLst/>
            <a:rect l="l" t="t" r="r" b="b"/>
            <a:pathLst>
              <a:path w="316005" h="316005">
                <a:moveTo>
                  <a:pt x="0" y="0"/>
                </a:moveTo>
                <a:lnTo>
                  <a:pt x="316005" y="0"/>
                </a:lnTo>
                <a:lnTo>
                  <a:pt x="316005" y="316005"/>
                </a:lnTo>
                <a:lnTo>
                  <a:pt x="0" y="3160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804133" y="3848100"/>
            <a:ext cx="7467600" cy="258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768"/>
              </a:lnSpc>
            </a:pPr>
            <a:r>
              <a:rPr lang="en-US" sz="5640">
                <a:solidFill>
                  <a:srgbClr val="F4F4F4"/>
                </a:solidFill>
                <a:latin typeface="Public Sans Thin Bold"/>
              </a:rPr>
              <a:t>Empower Your Data: Getting Started with Microsoft Power BI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67460" y="7400917"/>
            <a:ext cx="2915136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FFCC53"/>
                </a:solidFill>
                <a:latin typeface="Public Sans Thin Bold"/>
              </a:rPr>
              <a:t>Akua Oseiwah Ahenkorah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638951" y="6966996"/>
            <a:ext cx="440187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en-US" sz="1800">
                <a:solidFill>
                  <a:srgbClr val="FFCC53"/>
                </a:solidFill>
                <a:latin typeface="Public Sans Thin Bold"/>
              </a:rPr>
              <a:t>by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507555" y="9248775"/>
            <a:ext cx="2915136" cy="247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920"/>
              </a:lnSpc>
              <a:spcBef>
                <a:spcPct val="0"/>
              </a:spcBef>
            </a:pPr>
            <a:r>
              <a:rPr lang="en-US" sz="1600" u="none" strike="noStrike">
                <a:solidFill>
                  <a:srgbClr val="F5FFF9"/>
                </a:solidFill>
                <a:latin typeface="Public Sans Thin Bold"/>
              </a:rPr>
              <a:t>Akua Oseiwah Ahenkorah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507555" y="9682635"/>
            <a:ext cx="2915136" cy="247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920"/>
              </a:lnSpc>
              <a:spcBef>
                <a:spcPct val="0"/>
              </a:spcBef>
            </a:pPr>
            <a:r>
              <a:rPr lang="en-US" sz="1600">
                <a:solidFill>
                  <a:srgbClr val="F5FFF9"/>
                </a:solidFill>
                <a:latin typeface="Public Sans Thin Bold"/>
              </a:rPr>
              <a:t>jesijit</a:t>
            </a:r>
          </a:p>
        </p:txBody>
      </p:sp>
      <p:pic>
        <p:nvPicPr>
          <p:cNvPr id="13" name="Google Shape;123;p36">
            <a:extLst>
              <a:ext uri="{FF2B5EF4-FFF2-40B4-BE49-F238E27FC236}">
                <a16:creationId xmlns:a16="http://schemas.microsoft.com/office/drawing/2014/main" id="{6B032459-604B-D2BD-E041-62CD441767FC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71800" y="266700"/>
            <a:ext cx="3243826" cy="14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23121" y="1052989"/>
            <a:ext cx="6140941" cy="8181023"/>
            <a:chOff x="0" y="0"/>
            <a:chExt cx="8187921" cy="10908030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8187921" cy="3190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9281"/>
                </a:lnSpc>
              </a:pPr>
              <a:r>
                <a:rPr lang="en-US" sz="8437">
                  <a:solidFill>
                    <a:srgbClr val="F4F4F4"/>
                  </a:solidFill>
                  <a:latin typeface="Public Sans 2"/>
                </a:rPr>
                <a:t>Power BI Mobile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050102"/>
              <a:ext cx="8187921" cy="1292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1"/>
                </a:lnSpc>
                <a:spcBef>
                  <a:spcPct val="0"/>
                </a:spcBef>
              </a:pPr>
              <a:r>
                <a:rPr lang="en-US" sz="2793">
                  <a:solidFill>
                    <a:srgbClr val="F4F4F4"/>
                  </a:solidFill>
                  <a:latin typeface="Public Sans 2"/>
                </a:rPr>
                <a:t>Access your reports and dashboards from anywhere.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332636"/>
              <a:ext cx="8187921" cy="1292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1"/>
                </a:lnSpc>
                <a:spcBef>
                  <a:spcPct val="0"/>
                </a:spcBef>
              </a:pPr>
              <a:r>
                <a:rPr lang="en-US" sz="2793">
                  <a:solidFill>
                    <a:srgbClr val="F4F4F4"/>
                  </a:solidFill>
                  <a:latin typeface="Public Sans 2"/>
                </a:rPr>
                <a:t>Interact with your data using natural language queries.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615170"/>
              <a:ext cx="8187921" cy="1292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1"/>
                </a:lnSpc>
                <a:spcBef>
                  <a:spcPct val="0"/>
                </a:spcBef>
              </a:pPr>
              <a:r>
                <a:rPr lang="en-US" sz="2793">
                  <a:solidFill>
                    <a:srgbClr val="F4F4F4"/>
                  </a:solidFill>
                  <a:latin typeface="Public Sans 2"/>
                </a:rPr>
                <a:t>Share your insights with others on-the-go.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4029075"/>
              <a:ext cx="8187921" cy="0"/>
            </a:xfrm>
            <a:prstGeom prst="line">
              <a:avLst/>
            </a:prstGeom>
            <a:ln w="38100" cap="rnd">
              <a:solidFill>
                <a:srgbClr val="F4F4F4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8" name="Freeform 8"/>
          <p:cNvSpPr/>
          <p:nvPr/>
        </p:nvSpPr>
        <p:spPr>
          <a:xfrm>
            <a:off x="0" y="0"/>
            <a:ext cx="8045564" cy="10287000"/>
          </a:xfrm>
          <a:custGeom>
            <a:avLst/>
            <a:gdLst/>
            <a:ahLst/>
            <a:cxnLst/>
            <a:rect l="l" t="t" r="r" b="b"/>
            <a:pathLst>
              <a:path w="8045564" h="10287000">
                <a:moveTo>
                  <a:pt x="0" y="0"/>
                </a:moveTo>
                <a:lnTo>
                  <a:pt x="8045564" y="0"/>
                </a:lnTo>
                <a:lnTo>
                  <a:pt x="804556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894" r="-45894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34000" y="3867150"/>
            <a:ext cx="7620000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66"/>
              </a:lnSpc>
            </a:pPr>
            <a:r>
              <a:rPr lang="en-US" sz="4222">
                <a:solidFill>
                  <a:srgbClr val="F4F4F4"/>
                </a:solidFill>
                <a:latin typeface="Public Sans Thin"/>
              </a:rPr>
              <a:t>Thank you for joining us today and taking the first step towards becoming a Power BI expert!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4445872"/>
            <a:ext cx="2713624" cy="5841128"/>
            <a:chOff x="0" y="0"/>
            <a:chExt cx="5355113" cy="115269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16258401" y="0"/>
            <a:ext cx="2067430" cy="4450182"/>
            <a:chOff x="0" y="0"/>
            <a:chExt cx="5355113" cy="115269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7" name="Google Shape;123;p36">
            <a:extLst>
              <a:ext uri="{FF2B5EF4-FFF2-40B4-BE49-F238E27FC236}">
                <a16:creationId xmlns:a16="http://schemas.microsoft.com/office/drawing/2014/main" id="{3A1BDCBD-2827-D71D-A3F0-84C3A0011D7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782800" y="8572500"/>
            <a:ext cx="3243826" cy="14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628395" y="1700501"/>
            <a:ext cx="319604" cy="285896"/>
          </a:xfrm>
          <a:prstGeom prst="rect">
            <a:avLst/>
          </a:prstGeom>
          <a:solidFill>
            <a:srgbClr val="C6C6C6">
              <a:alpha val="19608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9628395" y="3202889"/>
            <a:ext cx="319604" cy="285896"/>
          </a:xfrm>
          <a:prstGeom prst="rect">
            <a:avLst/>
          </a:prstGeom>
          <a:solidFill>
            <a:srgbClr val="C6C6C6">
              <a:alpha val="19608"/>
            </a:srgbClr>
          </a:solidFill>
        </p:spPr>
      </p:sp>
      <p:sp>
        <p:nvSpPr>
          <p:cNvPr id="4" name="AutoShape 4"/>
          <p:cNvSpPr/>
          <p:nvPr/>
        </p:nvSpPr>
        <p:spPr>
          <a:xfrm>
            <a:off x="9628395" y="4705277"/>
            <a:ext cx="319604" cy="285896"/>
          </a:xfrm>
          <a:prstGeom prst="rect">
            <a:avLst/>
          </a:prstGeom>
          <a:solidFill>
            <a:srgbClr val="C6C6C6">
              <a:alpha val="19608"/>
            </a:srgbClr>
          </a:solidFill>
        </p:spPr>
      </p:sp>
      <p:sp>
        <p:nvSpPr>
          <p:cNvPr id="5" name="AutoShape 5"/>
          <p:cNvSpPr/>
          <p:nvPr/>
        </p:nvSpPr>
        <p:spPr>
          <a:xfrm>
            <a:off x="9628395" y="6207665"/>
            <a:ext cx="319604" cy="285896"/>
          </a:xfrm>
          <a:prstGeom prst="rect">
            <a:avLst/>
          </a:prstGeom>
          <a:solidFill>
            <a:srgbClr val="C6C6C6">
              <a:alpha val="19608"/>
            </a:srgbClr>
          </a:solidFill>
        </p:spPr>
      </p:sp>
      <p:sp>
        <p:nvSpPr>
          <p:cNvPr id="6" name="AutoShape 6"/>
          <p:cNvSpPr/>
          <p:nvPr/>
        </p:nvSpPr>
        <p:spPr>
          <a:xfrm>
            <a:off x="9628395" y="8005328"/>
            <a:ext cx="319604" cy="285896"/>
          </a:xfrm>
          <a:prstGeom prst="rect">
            <a:avLst/>
          </a:prstGeom>
          <a:solidFill>
            <a:srgbClr val="C6C6C6">
              <a:alpha val="19608"/>
            </a:srgbClr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5143500"/>
            <a:ext cx="6863872" cy="4114800"/>
            <a:chOff x="0" y="0"/>
            <a:chExt cx="9151829" cy="548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t="20025" b="20025"/>
            <a:stretch>
              <a:fillRect/>
            </a:stretch>
          </p:blipFill>
          <p:spPr>
            <a:xfrm>
              <a:off x="0" y="0"/>
              <a:ext cx="9151829" cy="548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1028700" y="1540236"/>
            <a:ext cx="6370994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Open Sans Bold"/>
              </a:rPr>
              <a:t>Agenda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614749" y="1540236"/>
            <a:ext cx="6402042" cy="597535"/>
            <a:chOff x="0" y="0"/>
            <a:chExt cx="8536056" cy="79671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1027877" cy="8348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FFFFFF"/>
                  </a:solidFill>
                  <a:latin typeface="Open Sans Bold"/>
                </a:rPr>
                <a:t>01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345499" y="123825"/>
              <a:ext cx="7190557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FFFFFF"/>
                  </a:solidFill>
                  <a:latin typeface="Open Sans"/>
                </a:rPr>
                <a:t>Introduction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614749" y="3042624"/>
            <a:ext cx="6402042" cy="597535"/>
            <a:chOff x="0" y="0"/>
            <a:chExt cx="8536056" cy="79671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38100"/>
              <a:ext cx="1027877" cy="8348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FFFFFF"/>
                  </a:solidFill>
                  <a:latin typeface="Open Sans Bold"/>
                </a:rPr>
                <a:t>02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345499" y="123825"/>
              <a:ext cx="7190557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FFFFFF"/>
                  </a:solidFill>
                  <a:latin typeface="Open Sans"/>
                </a:rPr>
                <a:t>Why Power BI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614749" y="4545012"/>
            <a:ext cx="6402042" cy="597535"/>
            <a:chOff x="0" y="0"/>
            <a:chExt cx="8536056" cy="79671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1027877" cy="8348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FFFFFF"/>
                  </a:solidFill>
                  <a:latin typeface="Open Sans Bold"/>
                </a:rPr>
                <a:t>03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345499" y="123825"/>
              <a:ext cx="7190557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FFFFFF"/>
                  </a:solidFill>
                  <a:latin typeface="Open Sans"/>
                </a:rPr>
                <a:t>Key Features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614749" y="6047401"/>
            <a:ext cx="6402042" cy="597535"/>
            <a:chOff x="0" y="0"/>
            <a:chExt cx="8536056" cy="79671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1027877" cy="8348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FFFFFF"/>
                  </a:solidFill>
                  <a:latin typeface="Open Sans Bold"/>
                </a:rPr>
                <a:t>04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345499" y="123825"/>
              <a:ext cx="7190557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FFFFFF"/>
                  </a:solidFill>
                  <a:latin typeface="Open Sans"/>
                </a:rPr>
                <a:t>Getting Started - Installation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614749" y="7845064"/>
            <a:ext cx="6402042" cy="597535"/>
            <a:chOff x="0" y="0"/>
            <a:chExt cx="8536056" cy="79671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1027877" cy="8348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FFFFFF"/>
                  </a:solidFill>
                  <a:latin typeface="Open Sans Bold"/>
                </a:rPr>
                <a:t>05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45499" y="123825"/>
              <a:ext cx="7190557" cy="53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FFFFFF"/>
                  </a:solidFill>
                  <a:latin typeface="Open Sans"/>
                </a:rPr>
                <a:t>Demo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788369" y="-128080"/>
            <a:ext cx="12259489" cy="10543161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l="-14872" r="-1487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861771" y="3407232"/>
            <a:ext cx="7618261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399"/>
              </a:lnSpc>
            </a:pPr>
            <a:r>
              <a:rPr lang="en-US" sz="6999" u="none">
                <a:solidFill>
                  <a:srgbClr val="F4F4F4"/>
                </a:solidFill>
                <a:latin typeface="Public Sans 1 Bold"/>
              </a:rPr>
              <a:t>Introduction to Power BI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61771" y="5832018"/>
            <a:ext cx="7618261" cy="683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28"/>
              </a:lnSpc>
              <a:spcBef>
                <a:spcPct val="0"/>
              </a:spcBef>
            </a:pPr>
            <a:r>
              <a:rPr lang="en-US" sz="1949" u="none">
                <a:solidFill>
                  <a:srgbClr val="F4F4F4"/>
                </a:solidFill>
                <a:latin typeface="Public Sans 1"/>
              </a:rPr>
              <a:t>Power BI is a data analytics and visualization tool that provides insights for better decision-making.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788369" y="-128080"/>
            <a:ext cx="12259489" cy="10543161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l="-14872" r="-1487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013654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0814486" y="4690491"/>
            <a:ext cx="463427" cy="429723"/>
          </a:xfrm>
          <a:custGeom>
            <a:avLst/>
            <a:gdLst/>
            <a:ahLst/>
            <a:cxnLst/>
            <a:rect l="l" t="t" r="r" b="b"/>
            <a:pathLst>
              <a:path w="463427" h="429723">
                <a:moveTo>
                  <a:pt x="0" y="0"/>
                </a:moveTo>
                <a:lnTo>
                  <a:pt x="463427" y="0"/>
                </a:lnTo>
                <a:lnTo>
                  <a:pt x="463427" y="429723"/>
                </a:lnTo>
                <a:lnTo>
                  <a:pt x="0" y="4297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921917" y="552513"/>
            <a:ext cx="9785230" cy="1694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4"/>
              </a:lnSpc>
            </a:pPr>
            <a:r>
              <a:rPr lang="en-US" sz="2503">
                <a:solidFill>
                  <a:srgbClr val="F4F4F4"/>
                </a:solidFill>
                <a:latin typeface="Public Sans 1"/>
              </a:rPr>
              <a:t>Power BI is a collection of software services, apps, and connectors that work together to turn your unrelated sources of data into coherent, visually immersive, and interactive insights.</a:t>
            </a:r>
          </a:p>
          <a:p>
            <a:pPr algn="r">
              <a:lnSpc>
                <a:spcPts val="2944"/>
              </a:lnSpc>
            </a:pPr>
            <a:r>
              <a:rPr lang="en-US" sz="2103">
                <a:solidFill>
                  <a:srgbClr val="FFCC53"/>
                </a:solidFill>
                <a:latin typeface="Public Sans 1 Italics"/>
              </a:rPr>
              <a:t>- Microsoft Learn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32015" y="4633341"/>
            <a:ext cx="2828479" cy="46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3784"/>
              </a:lnSpc>
              <a:spcBef>
                <a:spcPct val="0"/>
              </a:spcBef>
            </a:pPr>
            <a:r>
              <a:rPr lang="en-US" sz="2703">
                <a:solidFill>
                  <a:srgbClr val="FFFFFF"/>
                </a:solidFill>
                <a:latin typeface="Public Sans 1"/>
              </a:rPr>
              <a:t>Power BI Desktop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54216" y="3213010"/>
            <a:ext cx="5084862" cy="705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744"/>
              </a:lnSpc>
              <a:spcBef>
                <a:spcPct val="0"/>
              </a:spcBef>
            </a:pPr>
            <a:r>
              <a:rPr lang="en-US" sz="4103">
                <a:solidFill>
                  <a:srgbClr val="F4F4F4"/>
                </a:solidFill>
                <a:latin typeface="Public Sans 1 Bold"/>
              </a:rPr>
              <a:t>Parts of Power BI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656436" y="6023501"/>
            <a:ext cx="2691705" cy="46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784"/>
              </a:lnSpc>
              <a:spcBef>
                <a:spcPct val="0"/>
              </a:spcBef>
            </a:pPr>
            <a:r>
              <a:rPr lang="en-US" sz="2703" u="none" strike="noStrike">
                <a:solidFill>
                  <a:srgbClr val="FFFFFF"/>
                </a:solidFill>
                <a:latin typeface="Public Sans 1"/>
              </a:rPr>
              <a:t>Power BI Service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656436" y="7413661"/>
            <a:ext cx="2579638" cy="46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784"/>
              </a:lnSpc>
              <a:spcBef>
                <a:spcPct val="0"/>
              </a:spcBef>
            </a:pPr>
            <a:r>
              <a:rPr lang="en-US" sz="2703" u="none" strike="noStrike">
                <a:solidFill>
                  <a:srgbClr val="FFFFFF"/>
                </a:solidFill>
                <a:latin typeface="Public Sans 1"/>
              </a:rPr>
              <a:t>Power BI Mobile</a:t>
            </a:r>
          </a:p>
        </p:txBody>
      </p:sp>
      <p:sp>
        <p:nvSpPr>
          <p:cNvPr id="12" name="Freeform 12"/>
          <p:cNvSpPr/>
          <p:nvPr/>
        </p:nvSpPr>
        <p:spPr>
          <a:xfrm>
            <a:off x="10858270" y="6039500"/>
            <a:ext cx="463427" cy="429723"/>
          </a:xfrm>
          <a:custGeom>
            <a:avLst/>
            <a:gdLst/>
            <a:ahLst/>
            <a:cxnLst/>
            <a:rect l="l" t="t" r="r" b="b"/>
            <a:pathLst>
              <a:path w="463427" h="429723">
                <a:moveTo>
                  <a:pt x="0" y="0"/>
                </a:moveTo>
                <a:lnTo>
                  <a:pt x="463427" y="0"/>
                </a:lnTo>
                <a:lnTo>
                  <a:pt x="463427" y="429723"/>
                </a:lnTo>
                <a:lnTo>
                  <a:pt x="0" y="4297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858270" y="7470811"/>
            <a:ext cx="463427" cy="429723"/>
          </a:xfrm>
          <a:custGeom>
            <a:avLst/>
            <a:gdLst/>
            <a:ahLst/>
            <a:cxnLst/>
            <a:rect l="l" t="t" r="r" b="b"/>
            <a:pathLst>
              <a:path w="463427" h="429723">
                <a:moveTo>
                  <a:pt x="0" y="0"/>
                </a:moveTo>
                <a:lnTo>
                  <a:pt x="463427" y="0"/>
                </a:lnTo>
                <a:lnTo>
                  <a:pt x="463427" y="429723"/>
                </a:lnTo>
                <a:lnTo>
                  <a:pt x="0" y="4297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4761584" y="4633341"/>
            <a:ext cx="1077494" cy="464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4"/>
              </a:lnSpc>
              <a:spcBef>
                <a:spcPct val="0"/>
              </a:spcBef>
            </a:pPr>
            <a:r>
              <a:rPr lang="en-US" sz="2703">
                <a:solidFill>
                  <a:srgbClr val="FFCC53"/>
                </a:solidFill>
                <a:latin typeface="Public Sans 1 Italics"/>
              </a:rPr>
              <a:t>-free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628395" y="1700501"/>
            <a:ext cx="319604" cy="285896"/>
          </a:xfrm>
          <a:prstGeom prst="rect">
            <a:avLst/>
          </a:prstGeom>
          <a:solidFill>
            <a:srgbClr val="033F38"/>
          </a:solidFill>
        </p:spPr>
      </p:sp>
      <p:sp>
        <p:nvSpPr>
          <p:cNvPr id="3" name="AutoShape 3"/>
          <p:cNvSpPr/>
          <p:nvPr/>
        </p:nvSpPr>
        <p:spPr>
          <a:xfrm>
            <a:off x="9628395" y="3202889"/>
            <a:ext cx="319604" cy="285896"/>
          </a:xfrm>
          <a:prstGeom prst="rect">
            <a:avLst/>
          </a:prstGeom>
          <a:solidFill>
            <a:srgbClr val="033F38"/>
          </a:solidFill>
        </p:spPr>
      </p:sp>
      <p:sp>
        <p:nvSpPr>
          <p:cNvPr id="4" name="AutoShape 4"/>
          <p:cNvSpPr/>
          <p:nvPr/>
        </p:nvSpPr>
        <p:spPr>
          <a:xfrm>
            <a:off x="9628395" y="4705277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5" name="AutoShape 5"/>
          <p:cNvSpPr/>
          <p:nvPr/>
        </p:nvSpPr>
        <p:spPr>
          <a:xfrm>
            <a:off x="9628395" y="6207665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6" name="AutoShape 6"/>
          <p:cNvSpPr/>
          <p:nvPr/>
        </p:nvSpPr>
        <p:spPr>
          <a:xfrm>
            <a:off x="9628395" y="8005328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7" name="TextBox 7"/>
          <p:cNvSpPr txBox="1"/>
          <p:nvPr/>
        </p:nvSpPr>
        <p:spPr>
          <a:xfrm>
            <a:off x="1028700" y="1530711"/>
            <a:ext cx="6370994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</a:pPr>
            <a:r>
              <a:rPr lang="en-US" sz="9000">
                <a:solidFill>
                  <a:srgbClr val="033F38"/>
                </a:solidFill>
                <a:latin typeface="Public Sans 2 Bold"/>
              </a:rPr>
              <a:t>Why Power BI?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614749" y="1540236"/>
            <a:ext cx="6402042" cy="597535"/>
            <a:chOff x="0" y="0"/>
            <a:chExt cx="8536056" cy="796713"/>
          </a:xfrm>
        </p:grpSpPr>
        <p:sp>
          <p:nvSpPr>
            <p:cNvPr id="9" name="TextBox 9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user-friendly interface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614749" y="3042624"/>
            <a:ext cx="6402042" cy="901700"/>
            <a:chOff x="0" y="0"/>
            <a:chExt cx="8536056" cy="120226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45499" y="114300"/>
              <a:ext cx="7190557" cy="1087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integration with various data sources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614749" y="4545012"/>
            <a:ext cx="6402042" cy="597535"/>
            <a:chOff x="0" y="0"/>
            <a:chExt cx="8536056" cy="79671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cloud collaboration features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614749" y="6047401"/>
            <a:ext cx="6402042" cy="597535"/>
            <a:chOff x="0" y="0"/>
            <a:chExt cx="8536056" cy="79671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04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mobile app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614749" y="7845064"/>
            <a:ext cx="6402042" cy="1311275"/>
            <a:chOff x="0" y="0"/>
            <a:chExt cx="8536056" cy="1748367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05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345499" y="114300"/>
              <a:ext cx="7190557" cy="1634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DAX language for custom calculation - includes excel formulas</a:t>
              </a:r>
            </a:p>
          </p:txBody>
        </p:sp>
      </p:grpSp>
      <p:sp>
        <p:nvSpPr>
          <p:cNvPr id="23" name="Freeform 23"/>
          <p:cNvSpPr/>
          <p:nvPr/>
        </p:nvSpPr>
        <p:spPr>
          <a:xfrm>
            <a:off x="1028700" y="5143500"/>
            <a:ext cx="6863872" cy="4114800"/>
          </a:xfrm>
          <a:custGeom>
            <a:avLst/>
            <a:gdLst/>
            <a:ahLst/>
            <a:cxnLst/>
            <a:rect l="l" t="t" r="r" b="b"/>
            <a:pathLst>
              <a:path w="6863872" h="4114800">
                <a:moveTo>
                  <a:pt x="0" y="0"/>
                </a:moveTo>
                <a:lnTo>
                  <a:pt x="6863872" y="0"/>
                </a:lnTo>
                <a:lnTo>
                  <a:pt x="68638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887" b="-5973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033F38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628395" y="1700501"/>
            <a:ext cx="319604" cy="285896"/>
          </a:xfrm>
          <a:prstGeom prst="rect">
            <a:avLst/>
          </a:prstGeom>
          <a:solidFill>
            <a:srgbClr val="033F38"/>
          </a:solidFill>
        </p:spPr>
      </p:sp>
      <p:sp>
        <p:nvSpPr>
          <p:cNvPr id="3" name="AutoShape 3"/>
          <p:cNvSpPr/>
          <p:nvPr/>
        </p:nvSpPr>
        <p:spPr>
          <a:xfrm>
            <a:off x="9628395" y="3202889"/>
            <a:ext cx="319604" cy="285896"/>
          </a:xfrm>
          <a:prstGeom prst="rect">
            <a:avLst/>
          </a:prstGeom>
          <a:solidFill>
            <a:srgbClr val="033F38"/>
          </a:solidFill>
        </p:spPr>
      </p:sp>
      <p:sp>
        <p:nvSpPr>
          <p:cNvPr id="4" name="AutoShape 4"/>
          <p:cNvSpPr/>
          <p:nvPr/>
        </p:nvSpPr>
        <p:spPr>
          <a:xfrm>
            <a:off x="9628395" y="4705277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5" name="AutoShape 5"/>
          <p:cNvSpPr/>
          <p:nvPr/>
        </p:nvSpPr>
        <p:spPr>
          <a:xfrm>
            <a:off x="9628395" y="6207665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6" name="AutoShape 6"/>
          <p:cNvSpPr/>
          <p:nvPr/>
        </p:nvSpPr>
        <p:spPr>
          <a:xfrm>
            <a:off x="9628395" y="8005328"/>
            <a:ext cx="319604" cy="285896"/>
          </a:xfrm>
          <a:prstGeom prst="rect">
            <a:avLst/>
          </a:prstGeom>
          <a:solidFill>
            <a:srgbClr val="033F38">
              <a:alpha val="19608"/>
            </a:srgbClr>
          </a:solidFill>
        </p:spPr>
      </p:sp>
      <p:sp>
        <p:nvSpPr>
          <p:cNvPr id="7" name="TextBox 7"/>
          <p:cNvSpPr txBox="1"/>
          <p:nvPr/>
        </p:nvSpPr>
        <p:spPr>
          <a:xfrm>
            <a:off x="1028700" y="1530711"/>
            <a:ext cx="6370994" cy="240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477"/>
              </a:lnSpc>
            </a:pPr>
            <a:r>
              <a:rPr lang="en-US" sz="7897">
                <a:solidFill>
                  <a:srgbClr val="033F38"/>
                </a:solidFill>
                <a:latin typeface="Public Sans 2 Bold"/>
              </a:rPr>
              <a:t>Key Features of Power BI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033F38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028700" y="4705277"/>
            <a:ext cx="6370994" cy="4659491"/>
          </a:xfrm>
          <a:custGeom>
            <a:avLst/>
            <a:gdLst/>
            <a:ahLst/>
            <a:cxnLst/>
            <a:rect l="l" t="t" r="r" b="b"/>
            <a:pathLst>
              <a:path w="6370994" h="4659491">
                <a:moveTo>
                  <a:pt x="0" y="0"/>
                </a:moveTo>
                <a:lnTo>
                  <a:pt x="6370994" y="0"/>
                </a:lnTo>
                <a:lnTo>
                  <a:pt x="6370994" y="4659491"/>
                </a:lnTo>
                <a:lnTo>
                  <a:pt x="0" y="4659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365" b="-18365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0614749" y="1540236"/>
            <a:ext cx="6402042" cy="597535"/>
            <a:chOff x="0" y="0"/>
            <a:chExt cx="8536056" cy="79671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01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Data transformation and modeling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614749" y="3042624"/>
            <a:ext cx="6402042" cy="597535"/>
            <a:chOff x="0" y="0"/>
            <a:chExt cx="8536056" cy="79671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02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Interactive data visualization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614749" y="4545012"/>
            <a:ext cx="6402042" cy="597535"/>
            <a:chOff x="0" y="0"/>
            <a:chExt cx="8536056" cy="79671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03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Sharing and collaborations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614749" y="6047401"/>
            <a:ext cx="6402042" cy="597535"/>
            <a:chOff x="0" y="0"/>
            <a:chExt cx="8536056" cy="796713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04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345499" y="114300"/>
              <a:ext cx="719055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Custom dashboards and reports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614749" y="7845064"/>
            <a:ext cx="6402042" cy="901700"/>
            <a:chOff x="0" y="0"/>
            <a:chExt cx="8536056" cy="1202267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47625"/>
              <a:ext cx="1027877" cy="844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34"/>
                </a:lnSpc>
              </a:pPr>
              <a:r>
                <a:rPr lang="en-US" sz="3949">
                  <a:solidFill>
                    <a:srgbClr val="033F38"/>
                  </a:solidFill>
                  <a:latin typeface="Public Sans 2 Bold"/>
                </a:rPr>
                <a:t>05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345499" y="114300"/>
              <a:ext cx="7190557" cy="1087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49"/>
                </a:lnSpc>
              </a:pPr>
              <a:r>
                <a:rPr lang="en-US" sz="2499">
                  <a:solidFill>
                    <a:srgbClr val="033F38"/>
                  </a:solidFill>
                  <a:latin typeface="Public Sans 2"/>
                </a:rPr>
                <a:t>Integration with other Microsoft tools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64045"/>
            <a:ext cx="1536700" cy="10451045"/>
            <a:chOff x="0" y="0"/>
            <a:chExt cx="404728" cy="27525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4728" cy="2752539"/>
            </a:xfrm>
            <a:custGeom>
              <a:avLst/>
              <a:gdLst/>
              <a:ahLst/>
              <a:cxnLst/>
              <a:rect l="l" t="t" r="r" b="b"/>
              <a:pathLst>
                <a:path w="404728" h="2752539">
                  <a:moveTo>
                    <a:pt x="0" y="0"/>
                  </a:moveTo>
                  <a:lnTo>
                    <a:pt x="404728" y="0"/>
                  </a:lnTo>
                  <a:lnTo>
                    <a:pt x="404728" y="2752539"/>
                  </a:lnTo>
                  <a:lnTo>
                    <a:pt x="0" y="275253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7629257" cy="10287000"/>
          </a:xfrm>
          <a:custGeom>
            <a:avLst/>
            <a:gdLst/>
            <a:ahLst/>
            <a:cxnLst/>
            <a:rect l="l" t="t" r="r" b="b"/>
            <a:pathLst>
              <a:path w="7629257" h="10287000">
                <a:moveTo>
                  <a:pt x="0" y="0"/>
                </a:moveTo>
                <a:lnTo>
                  <a:pt x="7629257" y="0"/>
                </a:lnTo>
                <a:lnTo>
                  <a:pt x="762925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884" r="-54306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067800" y="1631282"/>
            <a:ext cx="8408404" cy="6175702"/>
            <a:chOff x="0" y="0"/>
            <a:chExt cx="11211206" cy="8234269"/>
          </a:xfrm>
        </p:grpSpPr>
        <p:sp>
          <p:nvSpPr>
            <p:cNvPr id="7" name="TextBox 7"/>
            <p:cNvSpPr txBox="1"/>
            <p:nvPr/>
          </p:nvSpPr>
          <p:spPr>
            <a:xfrm>
              <a:off x="0" y="152400"/>
              <a:ext cx="11211206" cy="2603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75"/>
                </a:lnSpc>
                <a:spcBef>
                  <a:spcPct val="0"/>
                </a:spcBef>
              </a:pPr>
              <a:r>
                <a:rPr lang="en-US" sz="7500" u="none">
                  <a:solidFill>
                    <a:srgbClr val="F4F4F4"/>
                  </a:solidFill>
                  <a:latin typeface="Public Sans 2"/>
                </a:rPr>
                <a:t>Getting Started  - Installation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190375"/>
              <a:ext cx="11211206" cy="504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9"/>
                </a:lnSpc>
                <a:spcBef>
                  <a:spcPct val="0"/>
                </a:spcBef>
              </a:pPr>
              <a:r>
                <a:rPr lang="en-US" sz="2499" u="none">
                  <a:solidFill>
                    <a:srgbClr val="F4F4F4"/>
                  </a:solidFill>
                  <a:latin typeface="Public Sans 2"/>
                </a:rPr>
                <a:t>Download from official website or Mircosoft store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959910"/>
              <a:ext cx="11211206" cy="504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9"/>
                </a:lnSpc>
                <a:spcBef>
                  <a:spcPct val="0"/>
                </a:spcBef>
              </a:pPr>
              <a:r>
                <a:rPr lang="en-US" sz="2499" u="none">
                  <a:solidFill>
                    <a:srgbClr val="F4F4F4"/>
                  </a:solidFill>
                  <a:latin typeface="Public Sans 2"/>
                </a:rPr>
                <a:t>Run the installer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729444"/>
              <a:ext cx="11211206" cy="504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9"/>
                </a:lnSpc>
                <a:spcBef>
                  <a:spcPct val="0"/>
                </a:spcBef>
              </a:pPr>
              <a:r>
                <a:rPr lang="en-US" sz="2499" u="none">
                  <a:solidFill>
                    <a:srgbClr val="F4F4F4"/>
                  </a:solidFill>
                  <a:latin typeface="Public Sans 2"/>
                </a:rPr>
                <a:t>Launch Power BI Desktop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350623" y="-256161"/>
            <a:ext cx="12259489" cy="10543161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l="-15362" r="-1536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545002" y="4605337"/>
            <a:ext cx="11339103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399"/>
              </a:lnSpc>
            </a:pPr>
            <a:r>
              <a:rPr lang="en-US" sz="6999">
                <a:solidFill>
                  <a:srgbClr val="F4F4F4"/>
                </a:solidFill>
                <a:latin typeface="Public Sans 1 Bold"/>
              </a:rPr>
              <a:t>Let's build a </a:t>
            </a:r>
            <a:r>
              <a:rPr lang="en-US" sz="6999">
                <a:solidFill>
                  <a:srgbClr val="FFCC53"/>
                </a:solidFill>
                <a:latin typeface="Public Sans 1 Bold"/>
              </a:rPr>
              <a:t>simple </a:t>
            </a:r>
            <a:r>
              <a:rPr lang="en-US" sz="6999">
                <a:solidFill>
                  <a:srgbClr val="F4F4F4"/>
                </a:solidFill>
                <a:latin typeface="Public Sans 1 Bold"/>
              </a:rPr>
              <a:t>report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3F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788369" y="-128080"/>
            <a:ext cx="12259489" cy="10543161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t="-7733" b="-773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FCC5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339843" y="2915559"/>
            <a:ext cx="7618261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399"/>
              </a:lnSpc>
            </a:pPr>
            <a:r>
              <a:rPr lang="en-US" sz="6999" u="none">
                <a:solidFill>
                  <a:srgbClr val="F4F4F4"/>
                </a:solidFill>
                <a:latin typeface="Public Sans 1 Bold"/>
              </a:rPr>
              <a:t>Power BI Service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713942" y="4852818"/>
            <a:ext cx="7883945" cy="197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19"/>
              </a:lnSpc>
              <a:spcBef>
                <a:spcPct val="0"/>
              </a:spcBef>
            </a:pPr>
            <a:r>
              <a:rPr lang="en-US" sz="2799" u="none">
                <a:solidFill>
                  <a:srgbClr val="F4F4F4"/>
                </a:solidFill>
                <a:latin typeface="Public Sans 1"/>
              </a:rPr>
              <a:t>Power BI Service is a cloud-based data visualization tool that helps you translate raw data into visually compelling and interactive reports.</a:t>
            </a:r>
          </a:p>
        </p:txBody>
      </p:sp>
      <p:pic>
        <p:nvPicPr>
          <p:cNvPr id="8" name="Google Shape;123;p36">
            <a:extLst>
              <a:ext uri="{FF2B5EF4-FFF2-40B4-BE49-F238E27FC236}">
                <a16:creationId xmlns:a16="http://schemas.microsoft.com/office/drawing/2014/main" id="{668CBCFE-12F7-9BFF-BA2C-F61C142B9E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8922" y="8724900"/>
            <a:ext cx="3243826" cy="14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271</Words>
  <Application>Microsoft Office PowerPoint</Application>
  <PresentationFormat>Custom</PresentationFormat>
  <Paragraphs>61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Open Sans Bold</vt:lpstr>
      <vt:lpstr>Public Sans 2</vt:lpstr>
      <vt:lpstr>Open Sans</vt:lpstr>
      <vt:lpstr>Public Sans 1 Italics</vt:lpstr>
      <vt:lpstr>Public Sans Thin</vt:lpstr>
      <vt:lpstr>Public Sans 1</vt:lpstr>
      <vt:lpstr>Public Sans 2 Bold</vt:lpstr>
      <vt:lpstr>Public Sans 1 Bold</vt:lpstr>
      <vt:lpstr>Public Sans Thin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Empower Your Data: Getting Started with Microsoft Power BI</dc:title>
  <cp:lastModifiedBy>Akua Ahenkorah</cp:lastModifiedBy>
  <cp:revision>1</cp:revision>
  <dcterms:created xsi:type="dcterms:W3CDTF">2006-08-16T00:00:00Z</dcterms:created>
  <dcterms:modified xsi:type="dcterms:W3CDTF">2023-08-19T18:58:23Z</dcterms:modified>
  <dc:identifier>DAFrpehuKKc</dc:identifier>
</cp:coreProperties>
</file>

<file path=docProps/thumbnail.jpeg>
</file>